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ppt/slides/slide5.xml" ContentType="application/vnd.openxmlformats-officedocument.presentationml.slide+xml"/>
  <Override PartName="/ppt/slides/slide10.xml" ContentType="application/vnd.openxmlformats-officedocument.presentationml.slide+xml"/>
  <Override PartName="/ppt/slideLayouts/slideLayout7.xml" ContentType="application/vnd.openxmlformats-officedocument.presentationml.slideLayout+xml"/>
  <Override PartName="/ppt/presProps.xml" ContentType="application/vnd.openxmlformats-officedocument.presentationml.presProps+xml"/>
  <Default Extension="jpeg" ContentType="image/jpeg"/>
  <Override PartName="/ppt/slideLayouts/slideLayout5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Masters/slideMaster1.xml" ContentType="application/vnd.openxmlformats-officedocument.presentationml.slideMaster+xml"/>
  <Override PartName="/ppt/viewProps.xml" ContentType="application/vnd.openxmlformats-officedocument.presentationml.viewProps+xml"/>
  <Default Extension="bin" ContentType="application/vnd.openxmlformats-officedocument.presentationml.printerSettings"/>
  <Default Extension="rels" ContentType="application/vnd.openxmlformats-package.relationships+xml"/>
  <Override PartName="/ppt/slides/slide9.xml" ContentType="application/vnd.openxmlformats-officedocument.presentationml.slide+xml"/>
  <Override PartName="/ppt/slides/slide6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2" r:id="rId6"/>
    <p:sldId id="263" r:id="rId7"/>
    <p:sldId id="260" r:id="rId8"/>
    <p:sldId id="264" r:id="rId9"/>
    <p:sldId id="261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 showOutlineIcons="0">
    <p:restoredLeft sz="15620"/>
    <p:restoredTop sz="94660"/>
  </p:normalViewPr>
  <p:slideViewPr>
    <p:cSldViewPr snapToObjects="1">
      <p:cViewPr varScale="1">
        <p:scale>
          <a:sx n="108" d="100"/>
          <a:sy n="108" d="100"/>
        </p:scale>
        <p:origin x="-896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4" Type="http://schemas.openxmlformats.org/officeDocument/2006/relationships/presProps" Target="presProps.xml"/><Relationship Id="rId4" Type="http://schemas.openxmlformats.org/officeDocument/2006/relationships/slide" Target="slides/slide3.xml"/><Relationship Id="rId7" Type="http://schemas.openxmlformats.org/officeDocument/2006/relationships/slide" Target="slides/slide6.xml"/><Relationship Id="rId11" Type="http://schemas.openxmlformats.org/officeDocument/2006/relationships/slide" Target="slides/slide1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6" Type="http://schemas.openxmlformats.org/officeDocument/2006/relationships/theme" Target="theme/theme1.xml"/><Relationship Id="rId8" Type="http://schemas.openxmlformats.org/officeDocument/2006/relationships/slide" Target="slides/slide7.xml"/><Relationship Id="rId13" Type="http://schemas.openxmlformats.org/officeDocument/2006/relationships/printerSettings" Target="printerSettings/printerSettings1.bin"/><Relationship Id="rId10" Type="http://schemas.openxmlformats.org/officeDocument/2006/relationships/slide" Target="slides/slide9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9" Type="http://schemas.openxmlformats.org/officeDocument/2006/relationships/slide" Target="slides/slide8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1843FD-F394-5E4B-9836-32178167A15F}" type="datetimeFigureOut">
              <a:rPr lang="en-US" smtClean="0"/>
              <a:pPr/>
              <a:t>10/4/11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CE1F82-E940-CF44-96D9-5DCB1A6831D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FAE16F-D96B-7048-930E-5597FA95E8C5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836ED-2A53-384A-9430-E86234C926B6}" type="datetimeFigureOut">
              <a:rPr lang="en-US" smtClean="0"/>
              <a:pPr/>
              <a:t>10/4/11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47CF0-2C92-4149-B570-125F7502751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836ED-2A53-384A-9430-E86234C926B6}" type="datetimeFigureOut">
              <a:rPr lang="en-US" smtClean="0"/>
              <a:pPr/>
              <a:t>10/4/11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47CF0-2C92-4149-B570-125F7502751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836ED-2A53-384A-9430-E86234C926B6}" type="datetimeFigureOut">
              <a:rPr lang="en-US" smtClean="0"/>
              <a:pPr/>
              <a:t>10/4/11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47CF0-2C92-4149-B570-125F7502751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836ED-2A53-384A-9430-E86234C926B6}" type="datetimeFigureOut">
              <a:rPr lang="en-US" smtClean="0"/>
              <a:pPr/>
              <a:t>10/4/11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47CF0-2C92-4149-B570-125F7502751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836ED-2A53-384A-9430-E86234C926B6}" type="datetimeFigureOut">
              <a:rPr lang="en-US" smtClean="0"/>
              <a:pPr/>
              <a:t>10/4/11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47CF0-2C92-4149-B570-125F7502751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836ED-2A53-384A-9430-E86234C926B6}" type="datetimeFigureOut">
              <a:rPr lang="en-US" smtClean="0"/>
              <a:pPr/>
              <a:t>10/4/11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47CF0-2C92-4149-B570-125F7502751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836ED-2A53-384A-9430-E86234C926B6}" type="datetimeFigureOut">
              <a:rPr lang="en-US" smtClean="0"/>
              <a:pPr/>
              <a:t>10/4/11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47CF0-2C92-4149-B570-125F7502751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836ED-2A53-384A-9430-E86234C926B6}" type="datetimeFigureOut">
              <a:rPr lang="en-US" smtClean="0"/>
              <a:pPr/>
              <a:t>10/4/11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47CF0-2C92-4149-B570-125F7502751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836ED-2A53-384A-9430-E86234C926B6}" type="datetimeFigureOut">
              <a:rPr lang="en-US" smtClean="0"/>
              <a:pPr/>
              <a:t>10/4/11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47CF0-2C92-4149-B570-125F7502751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836ED-2A53-384A-9430-E86234C926B6}" type="datetimeFigureOut">
              <a:rPr lang="en-US" smtClean="0"/>
              <a:pPr/>
              <a:t>10/4/11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47CF0-2C92-4149-B570-125F7502751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836ED-2A53-384A-9430-E86234C926B6}" type="datetimeFigureOut">
              <a:rPr lang="en-US" smtClean="0"/>
              <a:pPr/>
              <a:t>10/4/11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47CF0-2C92-4149-B570-125F7502751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4" Type="http://schemas.openxmlformats.org/officeDocument/2006/relationships/slideLayout" Target="../slideLayouts/slideLayout4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8836ED-2A53-384A-9430-E86234C926B6}" type="datetimeFigureOut">
              <a:rPr lang="en-US" smtClean="0"/>
              <a:pPr/>
              <a:t>10/4/11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B47CF0-2C92-4149-B570-125F7502751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4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CONTEMPORARY ART,</a:t>
            </a:r>
            <a:br>
              <a:rPr lang="en-US" smtClean="0"/>
            </a:br>
            <a:r>
              <a:rPr lang="en-US" dirty="0" smtClean="0"/>
              <a:t>CONTEMPORANEITY</a:t>
            </a:r>
            <a:r>
              <a:rPr lang="en-US" smtClean="0"/>
              <a:t>/PLANETARITY:</a:t>
            </a:r>
            <a:br>
              <a:rPr lang="en-US" smtClean="0"/>
            </a:br>
            <a:r>
              <a:rPr lang="en-US" dirty="0" smtClean="0"/>
              <a:t>CHARTS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724400"/>
            <a:ext cx="6400800" cy="1295400"/>
          </a:xfrm>
        </p:spPr>
        <p:txBody>
          <a:bodyPr>
            <a:normAutofit/>
          </a:bodyPr>
          <a:lstStyle/>
          <a:p>
            <a:r>
              <a:rPr lang="en-US" dirty="0" smtClean="0"/>
              <a:t>TERRY SMITH</a:t>
            </a:r>
          </a:p>
          <a:p>
            <a:r>
              <a:rPr lang="en-US" dirty="0" smtClean="0"/>
              <a:t>2011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"/>
            <a:ext cx="7772400" cy="609600"/>
          </a:xfrm>
        </p:spPr>
        <p:txBody>
          <a:bodyPr>
            <a:normAutofit/>
          </a:bodyPr>
          <a:lstStyle/>
          <a:p>
            <a:endParaRPr lang="en-US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6937" y="1599122"/>
            <a:ext cx="8572223" cy="5020773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4" name="Picture 3" descr="CArt UK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6937" y="762000"/>
            <a:ext cx="4212467" cy="5468106"/>
          </a:xfrm>
          <a:prstGeom prst="rect">
            <a:avLst/>
          </a:prstGeom>
        </p:spPr>
      </p:pic>
      <p:pic>
        <p:nvPicPr>
          <p:cNvPr id="5" name="Picture 4" descr="CArt US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04069" y="766925"/>
            <a:ext cx="4115091" cy="546318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CONTEMPORARY WORLD CURRENTS </a:t>
            </a:r>
            <a:br>
              <a:rPr lang="en-US" sz="3200" dirty="0" smtClean="0"/>
            </a:b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96786"/>
            <a:ext cx="8229600" cy="5029378"/>
          </a:xfrm>
        </p:spPr>
        <p:txBody>
          <a:bodyPr>
            <a:normAutofit fontScale="25000" lnSpcReduction="20000"/>
          </a:bodyPr>
          <a:lstStyle/>
          <a:p>
            <a:pPr algn="ctr">
              <a:buNone/>
            </a:pPr>
            <a:r>
              <a:rPr lang="en-US" dirty="0" smtClean="0"/>
              <a:t> </a:t>
            </a:r>
            <a:r>
              <a:rPr lang="en-US" sz="7200" dirty="0" smtClean="0"/>
              <a:t>CONTINUING MODERNITIES		 	</a:t>
            </a:r>
          </a:p>
          <a:p>
            <a:pPr algn="ctr">
              <a:buNone/>
            </a:pPr>
            <a:endParaRPr lang="en-US" sz="7200" dirty="0"/>
          </a:p>
          <a:p>
            <a:pPr algn="ctr">
              <a:buNone/>
            </a:pPr>
            <a:r>
              <a:rPr lang="en-US" sz="7200" dirty="0" smtClean="0"/>
              <a:t>Globalization</a:t>
            </a:r>
            <a:r>
              <a:rPr lang="en-US" sz="7200" dirty="0"/>
              <a:t>, Post-Cold War Hyperpower; Clash of</a:t>
            </a:r>
            <a:r>
              <a:rPr lang="en-US" sz="7200" dirty="0" smtClean="0"/>
              <a:t> Civilizations</a:t>
            </a:r>
            <a:r>
              <a:rPr lang="en-US" sz="7200" dirty="0"/>
              <a:t>, Spectacularity</a:t>
            </a:r>
            <a:r>
              <a:rPr lang="en-US" sz="7200" dirty="0" smtClean="0"/>
              <a:t>,</a:t>
            </a:r>
            <a:r>
              <a:rPr lang="en-US" sz="7200" dirty="0"/>
              <a:t> </a:t>
            </a:r>
            <a:r>
              <a:rPr lang="en-US" sz="7200" dirty="0" smtClean="0"/>
              <a:t>Neo</a:t>
            </a:r>
            <a:r>
              <a:rPr lang="en-US" sz="7200" dirty="0"/>
              <a:t>-conservatism,</a:t>
            </a:r>
            <a:r>
              <a:rPr lang="en-US" sz="7200" dirty="0" smtClean="0"/>
              <a:t> neoliberal </a:t>
            </a:r>
            <a:r>
              <a:rPr lang="en-US" sz="7200" dirty="0"/>
              <a:t>economics,</a:t>
            </a:r>
            <a:r>
              <a:rPr lang="en-US" sz="7200" dirty="0" smtClean="0"/>
              <a:t> </a:t>
            </a:r>
            <a:r>
              <a:rPr lang="en-US" sz="7200" dirty="0" err="1" smtClean="0"/>
              <a:t>Posthistory</a:t>
            </a:r>
            <a:r>
              <a:rPr lang="en-US" sz="7200" dirty="0"/>
              <a:t>, Invented</a:t>
            </a:r>
            <a:r>
              <a:rPr lang="en-US" sz="7200" dirty="0" smtClean="0"/>
              <a:t> Heritage</a:t>
            </a:r>
            <a:r>
              <a:rPr lang="en-US" sz="7200" dirty="0"/>
              <a:t>, </a:t>
            </a:r>
            <a:r>
              <a:rPr lang="en-US" sz="7200" dirty="0" err="1"/>
              <a:t>Remodernisms</a:t>
            </a:r>
            <a:endParaRPr lang="en-US" sz="7200" dirty="0"/>
          </a:p>
          <a:p>
            <a:pPr algn="ctr">
              <a:buNone/>
            </a:pPr>
            <a:r>
              <a:rPr lang="en-US" sz="7200" dirty="0"/>
              <a:t> </a:t>
            </a:r>
          </a:p>
          <a:p>
            <a:pPr algn="ctr">
              <a:buNone/>
            </a:pPr>
            <a:r>
              <a:rPr lang="en-US" sz="7200" dirty="0"/>
              <a:t>(between these,</a:t>
            </a:r>
            <a:r>
              <a:rPr lang="en-US" sz="7200" dirty="0" smtClean="0"/>
              <a:t> dialectical </a:t>
            </a:r>
            <a:r>
              <a:rPr lang="en-US" sz="7200" dirty="0" err="1" smtClean="0"/>
              <a:t>oppositionality</a:t>
            </a:r>
            <a:r>
              <a:rPr lang="en-US" sz="7200" dirty="0" smtClean="0"/>
              <a:t> </a:t>
            </a:r>
            <a:r>
              <a:rPr lang="en-US" sz="7200" dirty="0"/>
              <a:t>but no longer</a:t>
            </a:r>
            <a:r>
              <a:rPr lang="en-US" sz="7200" dirty="0" smtClean="0"/>
              <a:t> prospective </a:t>
            </a:r>
            <a:r>
              <a:rPr lang="en-US" sz="7200" dirty="0"/>
              <a:t>resolution)</a:t>
            </a:r>
          </a:p>
          <a:p>
            <a:pPr algn="ctr">
              <a:buNone/>
            </a:pPr>
            <a:r>
              <a:rPr lang="en-US" sz="7200" dirty="0"/>
              <a:t> </a:t>
            </a:r>
            <a:endParaRPr lang="en-US" sz="7200" dirty="0" smtClean="0"/>
          </a:p>
          <a:p>
            <a:pPr algn="ctr">
              <a:buNone/>
            </a:pPr>
            <a:r>
              <a:rPr lang="en-US" sz="7200" dirty="0" smtClean="0"/>
              <a:t>TRANSITIONAL TRANSNATIONALITY	</a:t>
            </a:r>
          </a:p>
          <a:p>
            <a:pPr algn="ctr">
              <a:buNone/>
            </a:pPr>
            <a:endParaRPr lang="en-US" sz="7200" dirty="0" smtClean="0"/>
          </a:p>
          <a:p>
            <a:pPr algn="ctr">
              <a:buNone/>
            </a:pPr>
            <a:r>
              <a:rPr lang="en-US" sz="7200" dirty="0" smtClean="0"/>
              <a:t>Decolonization; Indigenization; </a:t>
            </a:r>
            <a:r>
              <a:rPr lang="en-US" sz="7200" dirty="0"/>
              <a:t>Anti-</a:t>
            </a:r>
            <a:r>
              <a:rPr lang="en-US" sz="7200" dirty="0" err="1"/>
              <a:t>Orientalist</a:t>
            </a:r>
            <a:r>
              <a:rPr lang="en-US" sz="7200" dirty="0"/>
              <a:t> and Postcolonial critique,</a:t>
            </a:r>
            <a:r>
              <a:rPr lang="en-US" sz="7200" dirty="0" smtClean="0"/>
              <a:t> the movement </a:t>
            </a:r>
            <a:r>
              <a:rPr lang="en-US" sz="7200" dirty="0"/>
              <a:t>of movements, anti-globalization;</a:t>
            </a:r>
            <a:r>
              <a:rPr lang="en-US" sz="7200" dirty="0" smtClean="0"/>
              <a:t> Postmodern </a:t>
            </a:r>
            <a:r>
              <a:rPr lang="en-US" sz="7200" dirty="0"/>
              <a:t>pastiche, new </a:t>
            </a:r>
            <a:r>
              <a:rPr lang="en-US" sz="7200" dirty="0" smtClean="0"/>
              <a:t>realisms; </a:t>
            </a:r>
          </a:p>
          <a:p>
            <a:pPr algn="ctr">
              <a:buNone/>
            </a:pPr>
            <a:r>
              <a:rPr lang="en-US" sz="7200" dirty="0" smtClean="0"/>
              <a:t>reverse </a:t>
            </a:r>
            <a:r>
              <a:rPr lang="en-US" sz="7200" dirty="0"/>
              <a:t>modernisms</a:t>
            </a:r>
            <a:r>
              <a:rPr lang="en-US" sz="7200" dirty="0" smtClean="0"/>
              <a:t> (</a:t>
            </a:r>
            <a:r>
              <a:rPr lang="en-US" sz="7200" dirty="0"/>
              <a:t>e.g. China</a:t>
            </a:r>
            <a:r>
              <a:rPr lang="en-US" sz="7200" dirty="0" smtClean="0"/>
              <a:t>)</a:t>
            </a:r>
          </a:p>
          <a:p>
            <a:pPr algn="ctr">
              <a:buNone/>
            </a:pPr>
            <a:r>
              <a:rPr lang="en-US" sz="7200" dirty="0" smtClean="0"/>
              <a:t> </a:t>
            </a:r>
            <a:endParaRPr lang="en-US" sz="7200" dirty="0"/>
          </a:p>
          <a:p>
            <a:pPr algn="ctr">
              <a:buNone/>
            </a:pPr>
            <a:r>
              <a:rPr lang="en-US" sz="7200" dirty="0"/>
              <a:t>(between these, </a:t>
            </a:r>
            <a:r>
              <a:rPr lang="en-US" sz="7200" dirty="0" err="1"/>
              <a:t>antinomic</a:t>
            </a:r>
            <a:r>
              <a:rPr lang="en-US" sz="7200" dirty="0"/>
              <a:t> </a:t>
            </a:r>
            <a:r>
              <a:rPr lang="en-US" sz="7200" dirty="0" smtClean="0"/>
              <a:t>frictions)</a:t>
            </a:r>
          </a:p>
          <a:p>
            <a:pPr algn="ctr">
              <a:buNone/>
            </a:pPr>
            <a:r>
              <a:rPr lang="en-US" sz="7200" dirty="0" smtClean="0"/>
              <a:t> </a:t>
            </a:r>
          </a:p>
          <a:p>
            <a:pPr algn="ctr">
              <a:buNone/>
            </a:pPr>
            <a:r>
              <a:rPr lang="en-US" sz="7200" dirty="0" smtClean="0"/>
              <a:t>CONTEMPORANEITIES	</a:t>
            </a:r>
          </a:p>
          <a:p>
            <a:pPr algn="ctr">
              <a:buNone/>
            </a:pPr>
            <a:endParaRPr lang="en-US" sz="7200" dirty="0" smtClean="0"/>
          </a:p>
          <a:p>
            <a:pPr algn="ctr">
              <a:buNone/>
            </a:pPr>
            <a:r>
              <a:rPr lang="en-US" sz="7200" dirty="0" smtClean="0"/>
              <a:t>Contemporaneousness of incommensurable master narratives; </a:t>
            </a:r>
          </a:p>
          <a:p>
            <a:pPr algn="ctr">
              <a:buNone/>
            </a:pPr>
            <a:r>
              <a:rPr lang="en-US" sz="7200" dirty="0" smtClean="0"/>
              <a:t>Self</a:t>
            </a:r>
            <a:r>
              <a:rPr lang="en-US" sz="7200" dirty="0"/>
              <a:t>-</a:t>
            </a:r>
            <a:r>
              <a:rPr lang="en-US" sz="7200" dirty="0" smtClean="0"/>
              <a:t>fashioning within </a:t>
            </a:r>
            <a:r>
              <a:rPr lang="en-US" sz="7200" dirty="0" err="1" smtClean="0"/>
              <a:t>Immediation</a:t>
            </a:r>
            <a:r>
              <a:rPr lang="en-US" sz="7200" dirty="0" smtClean="0"/>
              <a:t>; </a:t>
            </a:r>
            <a:r>
              <a:rPr lang="en-US" sz="7200" dirty="0"/>
              <a:t>cosmopolitanism/</a:t>
            </a:r>
            <a:r>
              <a:rPr lang="en-US" sz="7200" dirty="0" err="1"/>
              <a:t>planetarity</a:t>
            </a:r>
            <a:r>
              <a:rPr lang="en-US" sz="7200" dirty="0"/>
              <a:t>, ranging from world citizenship (modern) to as-needed affiliative connectivity (contemporary).	</a:t>
            </a:r>
          </a:p>
          <a:p>
            <a:pPr algn="ctr">
              <a:buNone/>
            </a:pPr>
            <a:r>
              <a:rPr lang="en-US" sz="7200" dirty="0"/>
              <a:t> 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62000"/>
          </a:xfrm>
        </p:spPr>
        <p:txBody>
          <a:bodyPr>
            <a:normAutofit/>
          </a:bodyPr>
          <a:lstStyle/>
          <a:p>
            <a:r>
              <a:rPr lang="en-US" sz="3200" dirty="0" smtClean="0"/>
              <a:t>WORLD/WORLDS: PLANES, LAYERS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79120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2400" dirty="0" smtClean="0"/>
              <a:t>Earth, planet, natural histories, evolution, information</a:t>
            </a:r>
          </a:p>
          <a:p>
            <a:pPr algn="ctr">
              <a:buNone/>
            </a:pPr>
            <a:endParaRPr lang="en-US" sz="2400" dirty="0" smtClean="0"/>
          </a:p>
          <a:p>
            <a:pPr algn="ctr">
              <a:buNone/>
            </a:pPr>
            <a:endParaRPr lang="en-US" sz="2400" dirty="0" smtClean="0"/>
          </a:p>
          <a:p>
            <a:pPr algn="ctr">
              <a:buNone/>
            </a:pPr>
            <a:r>
              <a:rPr lang="en-US" sz="2400" dirty="0" smtClean="0"/>
              <a:t>Sentient interiority (human, animal, ?)</a:t>
            </a:r>
          </a:p>
          <a:p>
            <a:pPr algn="ctr">
              <a:buNone/>
            </a:pPr>
            <a:endParaRPr lang="en-US" sz="2400" dirty="0" smtClean="0"/>
          </a:p>
          <a:p>
            <a:pPr algn="ctr">
              <a:buNone/>
            </a:pPr>
            <a:r>
              <a:rPr lang="en-US" sz="2400" dirty="0" smtClean="0"/>
              <a:t>					</a:t>
            </a:r>
          </a:p>
          <a:p>
            <a:pPr algn="ctr">
              <a:buNone/>
            </a:pPr>
            <a:r>
              <a:rPr lang="en-US" sz="2400" dirty="0" smtClean="0"/>
              <a:t>Societies, social relations, local economies, nation states, cultures</a:t>
            </a:r>
          </a:p>
          <a:p>
            <a:pPr algn="ctr">
              <a:buNone/>
            </a:pPr>
            <a:endParaRPr lang="en-US" sz="2400" dirty="0" smtClean="0"/>
          </a:p>
          <a:p>
            <a:pPr algn="ctr">
              <a:buNone/>
            </a:pPr>
            <a:endParaRPr lang="en-US" sz="2400" dirty="0" smtClean="0"/>
          </a:p>
          <a:p>
            <a:pPr algn="ctr">
              <a:buNone/>
            </a:pPr>
            <a:r>
              <a:rPr lang="en-US" sz="2400" dirty="0" smtClean="0"/>
              <a:t>Geopolitics and economics, international arrangements, </a:t>
            </a:r>
            <a:r>
              <a:rPr lang="en-US" sz="2400" dirty="0" err="1" smtClean="0"/>
              <a:t>ngos</a:t>
            </a:r>
            <a:r>
              <a:rPr lang="en-US" sz="2400" dirty="0" smtClean="0"/>
              <a:t>, civilizations</a:t>
            </a:r>
          </a:p>
          <a:p>
            <a:pPr algn="ctr">
              <a:buNone/>
            </a:pPr>
            <a:endParaRPr 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62000"/>
          </a:xfrm>
        </p:spPr>
        <p:txBody>
          <a:bodyPr>
            <a:normAutofit fontScale="90000"/>
          </a:bodyPr>
          <a:lstStyle/>
          <a:p>
            <a:r>
              <a:rPr lang="en-US" sz="3200" dirty="0" smtClean="0"/>
              <a:t>WORLD/WORLDS/WORLDING: PLANES &amp; CONNECTIVITIES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791200"/>
          </a:xfrm>
        </p:spPr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en-US" sz="2400" dirty="0" smtClean="0"/>
              <a:t>Earth, planet, natural histories, evolution, information</a:t>
            </a:r>
          </a:p>
          <a:p>
            <a:pPr algn="ctr">
              <a:buNone/>
            </a:pPr>
            <a:endParaRPr lang="en-US" sz="2400" dirty="0" smtClean="0"/>
          </a:p>
          <a:p>
            <a:pPr algn="ctr">
              <a:buNone/>
            </a:pPr>
            <a:r>
              <a:rPr lang="en-US" sz="2400" dirty="0" smtClean="0"/>
              <a:t>&lt;</a:t>
            </a:r>
            <a:r>
              <a:rPr lang="en-US" sz="2400" dirty="0" err="1" smtClean="0"/>
              <a:t>indigeneity</a:t>
            </a:r>
            <a:r>
              <a:rPr lang="en-US" sz="2400" dirty="0" smtClean="0"/>
              <a:t>, ecology, </a:t>
            </a:r>
            <a:r>
              <a:rPr lang="en-US" sz="2400" dirty="0" err="1" smtClean="0"/>
              <a:t>virtuality</a:t>
            </a:r>
            <a:r>
              <a:rPr lang="en-US" sz="2400" dirty="0" smtClean="0"/>
              <a:t>&gt;</a:t>
            </a:r>
          </a:p>
          <a:p>
            <a:pPr algn="ctr">
              <a:buNone/>
            </a:pPr>
            <a:endParaRPr lang="en-US" sz="2400" dirty="0" smtClean="0"/>
          </a:p>
          <a:p>
            <a:pPr algn="ctr">
              <a:buNone/>
            </a:pPr>
            <a:r>
              <a:rPr lang="en-US" sz="2400" dirty="0" smtClean="0"/>
              <a:t>Sentient interiority (human, animal, thing?, </a:t>
            </a:r>
            <a:r>
              <a:rPr lang="en-US" sz="2400" dirty="0" err="1" smtClean="0"/>
              <a:t>machinic</a:t>
            </a:r>
            <a:r>
              <a:rPr lang="en-US" sz="2400" dirty="0" smtClean="0"/>
              <a:t>?)</a:t>
            </a:r>
          </a:p>
          <a:p>
            <a:pPr algn="ctr">
              <a:buNone/>
            </a:pPr>
            <a:endParaRPr lang="en-US" sz="2400" dirty="0" smtClean="0"/>
          </a:p>
          <a:p>
            <a:pPr algn="ctr">
              <a:buNone/>
            </a:pPr>
            <a:r>
              <a:rPr lang="en-US" sz="2400" dirty="0" smtClean="0"/>
              <a:t>&lt;art, language, belief, religion, humanities, sciences, media&gt;</a:t>
            </a:r>
          </a:p>
          <a:p>
            <a:pPr algn="ctr">
              <a:buNone/>
            </a:pPr>
            <a:r>
              <a:rPr lang="en-US" sz="2400" dirty="0" smtClean="0"/>
              <a:t>					</a:t>
            </a:r>
          </a:p>
          <a:p>
            <a:pPr algn="ctr">
              <a:buNone/>
            </a:pPr>
            <a:r>
              <a:rPr lang="en-US" sz="2400" dirty="0" smtClean="0"/>
              <a:t>Societies, social relations, local economies, nation states, cultures</a:t>
            </a:r>
          </a:p>
          <a:p>
            <a:pPr algn="ctr">
              <a:buNone/>
            </a:pPr>
            <a:endParaRPr lang="en-US" sz="2400" dirty="0" smtClean="0"/>
          </a:p>
          <a:p>
            <a:pPr algn="ctr">
              <a:buNone/>
            </a:pPr>
            <a:r>
              <a:rPr lang="en-US" sz="2400" dirty="0" smtClean="0"/>
              <a:t>&lt;diplomacy, war, criminality, cooperation&gt;</a:t>
            </a:r>
          </a:p>
          <a:p>
            <a:pPr algn="ctr">
              <a:buNone/>
            </a:pPr>
            <a:endParaRPr lang="en-US" sz="2400" dirty="0" smtClean="0"/>
          </a:p>
          <a:p>
            <a:pPr algn="ctr">
              <a:buNone/>
            </a:pPr>
            <a:r>
              <a:rPr lang="en-US" sz="2400" dirty="0" smtClean="0"/>
              <a:t>Geopolitics and economics, international arrangements, </a:t>
            </a:r>
            <a:r>
              <a:rPr lang="en-US" sz="2400" dirty="0" err="1" smtClean="0"/>
              <a:t>ngos</a:t>
            </a:r>
            <a:r>
              <a:rPr lang="en-US" sz="2400" dirty="0" smtClean="0"/>
              <a:t>, civilizations</a:t>
            </a:r>
          </a:p>
          <a:p>
            <a:pPr algn="ctr">
              <a:buNone/>
            </a:pPr>
            <a:endParaRPr lang="en-US" sz="2400" dirty="0" smtClean="0"/>
          </a:p>
          <a:p>
            <a:pPr algn="ctr">
              <a:buNone/>
            </a:pPr>
            <a:r>
              <a:rPr lang="en-US" sz="2400" dirty="0" smtClean="0"/>
              <a:t>&lt;modernity, globalization, </a:t>
            </a:r>
            <a:r>
              <a:rPr lang="en-US" sz="2400" dirty="0" err="1" smtClean="0"/>
              <a:t>globality</a:t>
            </a:r>
            <a:r>
              <a:rPr lang="en-US" sz="2400" dirty="0" smtClean="0"/>
              <a:t>, </a:t>
            </a:r>
            <a:r>
              <a:rPr lang="en-US" sz="2400" dirty="0" err="1" smtClean="0"/>
              <a:t>planetarity</a:t>
            </a:r>
            <a:r>
              <a:rPr lang="en-US" sz="2400" dirty="0" smtClean="0"/>
              <a:t>&gt;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2800" dirty="0"/>
              <a:t>MODERN TO CONTEMPORARY ART </a:t>
            </a:r>
            <a:r>
              <a:rPr lang="en-US" sz="2800" dirty="0" smtClean="0"/>
              <a:t> </a:t>
            </a:r>
            <a:br>
              <a:rPr lang="en-US" sz="2800" dirty="0" smtClean="0"/>
            </a:br>
            <a:r>
              <a:rPr lang="en-US" sz="2800" dirty="0" smtClean="0"/>
              <a:t>(</a:t>
            </a:r>
            <a:r>
              <a:rPr lang="en-US" sz="2800" dirty="0"/>
              <a:t>Orthodox Western schema)</a:t>
            </a:r>
            <a:br>
              <a:rPr lang="en-US" sz="2800" dirty="0"/>
            </a:br>
            <a:endParaRPr lang="en-US" sz="2800" dirty="0">
              <a:solidFill>
                <a:schemeClr val="bg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en-US" sz="3636" dirty="0">
                <a:solidFill>
                  <a:schemeClr val="tx2"/>
                </a:solidFill>
              </a:rPr>
              <a:t>Modernity		</a:t>
            </a:r>
            <a:r>
              <a:rPr lang="en-US" sz="3636" dirty="0" smtClean="0">
                <a:solidFill>
                  <a:schemeClr val="tx2"/>
                </a:solidFill>
              </a:rPr>
              <a:t>		    Modern </a:t>
            </a:r>
            <a:r>
              <a:rPr lang="en-US" sz="3636" dirty="0">
                <a:solidFill>
                  <a:schemeClr val="tx2"/>
                </a:solidFill>
              </a:rPr>
              <a:t>Art</a:t>
            </a:r>
            <a:endParaRPr lang="en-US" sz="3636" dirty="0" smtClean="0">
              <a:solidFill>
                <a:schemeClr val="tx2"/>
              </a:solidFill>
            </a:endParaRPr>
          </a:p>
          <a:p>
            <a:pPr>
              <a:buNone/>
            </a:pPr>
            <a:r>
              <a:rPr lang="en-US" sz="3636" dirty="0" smtClean="0">
                <a:solidFill>
                  <a:schemeClr val="tx2"/>
                </a:solidFill>
              </a:rPr>
              <a:t>								Realisms</a:t>
            </a:r>
          </a:p>
          <a:p>
            <a:pPr>
              <a:buNone/>
            </a:pPr>
            <a:r>
              <a:rPr lang="en-US" sz="3636" dirty="0" smtClean="0">
                <a:solidFill>
                  <a:schemeClr val="tx2"/>
                </a:solidFill>
              </a:rPr>
              <a:t>								Modernisms </a:t>
            </a:r>
            <a:r>
              <a:rPr lang="en-US" sz="3636" dirty="0">
                <a:solidFill>
                  <a:schemeClr val="tx2"/>
                </a:solidFill>
              </a:rPr>
              <a:t>(including alternative</a:t>
            </a:r>
            <a:r>
              <a:rPr lang="en-US" sz="3636" dirty="0" smtClean="0">
                <a:solidFill>
                  <a:schemeClr val="tx2"/>
                </a:solidFill>
              </a:rPr>
              <a:t> 								and </a:t>
            </a:r>
            <a:r>
              <a:rPr lang="en-US" sz="3636" dirty="0">
                <a:solidFill>
                  <a:schemeClr val="tx2"/>
                </a:solidFill>
              </a:rPr>
              <a:t>vernacular</a:t>
            </a:r>
            <a:r>
              <a:rPr lang="en-US" sz="3636" dirty="0" smtClean="0">
                <a:solidFill>
                  <a:schemeClr val="tx2"/>
                </a:solidFill>
              </a:rPr>
              <a:t>)</a:t>
            </a:r>
          </a:p>
          <a:p>
            <a:pPr>
              <a:buNone/>
            </a:pPr>
            <a:r>
              <a:rPr lang="en-US" sz="3636" dirty="0" smtClean="0">
                <a:solidFill>
                  <a:schemeClr val="tx2"/>
                </a:solidFill>
              </a:rPr>
              <a:t>								Avant</a:t>
            </a:r>
            <a:r>
              <a:rPr lang="en-US" sz="3636" dirty="0">
                <a:solidFill>
                  <a:schemeClr val="tx2"/>
                </a:solidFill>
              </a:rPr>
              <a:t>-garde art</a:t>
            </a:r>
            <a:endParaRPr lang="en-US" sz="3636" dirty="0" smtClean="0">
              <a:solidFill>
                <a:schemeClr val="tx2"/>
              </a:solidFill>
            </a:endParaRPr>
          </a:p>
          <a:p>
            <a:pPr>
              <a:buNone/>
            </a:pPr>
            <a:r>
              <a:rPr lang="en-US" sz="3636" dirty="0" smtClean="0">
                <a:solidFill>
                  <a:schemeClr val="tx2"/>
                </a:solidFill>
              </a:rPr>
              <a:t>								Late </a:t>
            </a:r>
            <a:r>
              <a:rPr lang="en-US" sz="3636" dirty="0">
                <a:solidFill>
                  <a:schemeClr val="tx2"/>
                </a:solidFill>
              </a:rPr>
              <a:t>modern (Pop, Minimalism,</a:t>
            </a:r>
            <a:r>
              <a:rPr lang="en-US" sz="3636" dirty="0" smtClean="0">
                <a:solidFill>
                  <a:schemeClr val="tx2"/>
                </a:solidFill>
              </a:rPr>
              <a:t> 								Conceptual </a:t>
            </a:r>
            <a:r>
              <a:rPr lang="en-US" sz="3636" dirty="0">
                <a:solidFill>
                  <a:schemeClr val="tx2"/>
                </a:solidFill>
              </a:rPr>
              <a:t>Art, etc.)</a:t>
            </a:r>
          </a:p>
          <a:p>
            <a:pPr>
              <a:buNone/>
            </a:pPr>
            <a:r>
              <a:rPr lang="en-US" sz="3636" dirty="0" smtClean="0">
                <a:solidFill>
                  <a:schemeClr val="tx2"/>
                </a:solidFill>
              </a:rPr>
              <a:t> </a:t>
            </a:r>
          </a:p>
          <a:p>
            <a:pPr>
              <a:buNone/>
            </a:pPr>
            <a:r>
              <a:rPr lang="en-US" sz="3636" dirty="0" smtClean="0">
                <a:solidFill>
                  <a:schemeClr val="tx2"/>
                </a:solidFill>
              </a:rPr>
              <a:t>Postmodernity</a:t>
            </a:r>
            <a:r>
              <a:rPr lang="en-US" sz="3636" dirty="0">
                <a:solidFill>
                  <a:schemeClr val="tx2"/>
                </a:solidFill>
              </a:rPr>
              <a:t>			Postmodernism</a:t>
            </a:r>
            <a:endParaRPr lang="en-US" sz="3636" dirty="0" smtClean="0">
              <a:solidFill>
                <a:schemeClr val="tx2"/>
              </a:solidFill>
            </a:endParaRPr>
          </a:p>
          <a:p>
            <a:pPr>
              <a:buNone/>
            </a:pPr>
            <a:r>
              <a:rPr lang="en-US" sz="3636" dirty="0" smtClean="0">
                <a:solidFill>
                  <a:schemeClr val="tx2"/>
                </a:solidFill>
              </a:rPr>
              <a:t>							   Remix</a:t>
            </a:r>
            <a:r>
              <a:rPr lang="en-US" sz="3636" dirty="0">
                <a:solidFill>
                  <a:schemeClr val="tx2"/>
                </a:solidFill>
              </a:rPr>
              <a:t>, relational </a:t>
            </a:r>
            <a:r>
              <a:rPr lang="en-US" sz="3636" dirty="0" smtClean="0">
                <a:solidFill>
                  <a:schemeClr val="tx2"/>
                </a:solidFill>
              </a:rPr>
              <a:t>aesthetics, </a:t>
            </a:r>
            <a:r>
              <a:rPr lang="en-US" sz="3636" dirty="0" err="1" smtClean="0">
                <a:solidFill>
                  <a:schemeClr val="tx2"/>
                </a:solidFill>
              </a:rPr>
              <a:t>altermodernism</a:t>
            </a:r>
            <a:endParaRPr lang="en-US" sz="3636" dirty="0" smtClean="0">
              <a:solidFill>
                <a:schemeClr val="tx2"/>
              </a:solidFill>
            </a:endParaRPr>
          </a:p>
          <a:p>
            <a:pPr>
              <a:buNone/>
            </a:pPr>
            <a:endParaRPr lang="en-US" sz="3636" dirty="0" smtClean="0">
              <a:solidFill>
                <a:schemeClr val="tx2"/>
              </a:solidFill>
            </a:endParaRPr>
          </a:p>
          <a:p>
            <a:pPr>
              <a:buNone/>
            </a:pPr>
            <a:r>
              <a:rPr lang="en-US" sz="3636" dirty="0" smtClean="0">
                <a:solidFill>
                  <a:schemeClr val="tx2"/>
                </a:solidFill>
              </a:rPr>
              <a:t>? (Globalization)</a:t>
            </a:r>
            <a:r>
              <a:rPr lang="en-US" sz="3636" smtClean="0">
                <a:solidFill>
                  <a:schemeClr val="tx2"/>
                </a:solidFill>
              </a:rPr>
              <a:t>			Contemporary </a:t>
            </a:r>
            <a:r>
              <a:rPr lang="en-US" sz="3636" dirty="0">
                <a:solidFill>
                  <a:schemeClr val="tx2"/>
                </a:solidFill>
              </a:rPr>
              <a:t>Art</a:t>
            </a:r>
          </a:p>
          <a:p>
            <a:pPr>
              <a:buNone/>
            </a:pPr>
            <a:r>
              <a:rPr lang="en-US" sz="3636" dirty="0">
                <a:solidFill>
                  <a:schemeClr val="tx2"/>
                </a:solidFill>
              </a:rPr>
              <a:t> 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AU" sz="3600" dirty="0" smtClean="0"/>
              <a:t>CONTEMPORARY ART: WORLD CURRENTS 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n-AU" dirty="0" smtClean="0"/>
              <a:t>PART I   </a:t>
            </a:r>
          </a:p>
          <a:p>
            <a:pPr>
              <a:buNone/>
            </a:pPr>
            <a:r>
              <a:rPr lang="en-AU" dirty="0" smtClean="0"/>
              <a:t>BECOMING CONTEMPORARY IN EUROAMERICA</a:t>
            </a:r>
            <a:endParaRPr lang="en-US" dirty="0" smtClean="0"/>
          </a:p>
          <a:p>
            <a:pPr>
              <a:buNone/>
            </a:pPr>
            <a:r>
              <a:rPr lang="en-AU" dirty="0" smtClean="0"/>
              <a:t> </a:t>
            </a:r>
            <a:endParaRPr lang="en-US" dirty="0" smtClean="0"/>
          </a:p>
          <a:p>
            <a:pPr>
              <a:buNone/>
            </a:pPr>
            <a:r>
              <a:rPr lang="en-AU" dirty="0" smtClean="0"/>
              <a:t>1. Late Modern Art becomes Contemporary     </a:t>
            </a:r>
            <a:endParaRPr lang="en-US" dirty="0" smtClean="0"/>
          </a:p>
          <a:p>
            <a:pPr>
              <a:buNone/>
            </a:pPr>
            <a:r>
              <a:rPr lang="en-AU" dirty="0" smtClean="0"/>
              <a:t>2. Postmodernism, Retro-Sensationalism and </a:t>
            </a:r>
            <a:r>
              <a:rPr lang="en-AU" dirty="0" err="1" smtClean="0"/>
              <a:t>Remodernism</a:t>
            </a:r>
            <a:r>
              <a:rPr lang="en-AU" dirty="0" smtClean="0"/>
              <a:t>	</a:t>
            </a: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AU" sz="3600" dirty="0" smtClean="0"/>
              <a:t>CONTEMPORARY ART: WORLD CURRENTS 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ctr">
              <a:buNone/>
            </a:pPr>
            <a:r>
              <a:rPr lang="en-US" dirty="0" smtClean="0"/>
              <a:t>P</a:t>
            </a:r>
            <a:r>
              <a:rPr lang="en-AU" dirty="0" smtClean="0"/>
              <a:t>ART II   </a:t>
            </a:r>
          </a:p>
          <a:p>
            <a:pPr algn="ctr">
              <a:buNone/>
            </a:pPr>
            <a:r>
              <a:rPr lang="en-AU" dirty="0" smtClean="0"/>
              <a:t>THE TRANSNATIONAL TURN</a:t>
            </a:r>
            <a:endParaRPr lang="en-US" dirty="0" smtClean="0"/>
          </a:p>
          <a:p>
            <a:pPr>
              <a:buNone/>
            </a:pPr>
            <a:r>
              <a:rPr lang="en-AU" dirty="0" smtClean="0"/>
              <a:t> </a:t>
            </a:r>
            <a:endParaRPr lang="en-US" dirty="0" smtClean="0"/>
          </a:p>
          <a:p>
            <a:pPr>
              <a:buNone/>
            </a:pPr>
            <a:r>
              <a:rPr lang="en-AU" dirty="0" smtClean="0"/>
              <a:t>1. Russia and (East of) Europe				</a:t>
            </a:r>
            <a:endParaRPr lang="en-US" dirty="0" smtClean="0"/>
          </a:p>
          <a:p>
            <a:pPr>
              <a:buNone/>
            </a:pPr>
            <a:r>
              <a:rPr lang="en-AU" dirty="0" smtClean="0"/>
              <a:t>2. South and Central America, the Caribbean      	</a:t>
            </a:r>
            <a:endParaRPr lang="en-US" dirty="0" smtClean="0"/>
          </a:p>
          <a:p>
            <a:pPr>
              <a:buNone/>
            </a:pPr>
            <a:r>
              <a:rPr lang="en-AU" dirty="0" smtClean="0"/>
              <a:t>3. China and East Asia				</a:t>
            </a:r>
            <a:endParaRPr lang="en-US" dirty="0" smtClean="0"/>
          </a:p>
          <a:p>
            <a:pPr>
              <a:buNone/>
            </a:pPr>
            <a:r>
              <a:rPr lang="en-AU" dirty="0" smtClean="0"/>
              <a:t>4. India, South and Southeast Asia			</a:t>
            </a:r>
            <a:endParaRPr lang="en-US" dirty="0" smtClean="0"/>
          </a:p>
          <a:p>
            <a:pPr>
              <a:buNone/>
            </a:pPr>
            <a:r>
              <a:rPr lang="en-AU" dirty="0" smtClean="0"/>
              <a:t>5. Oceania								</a:t>
            </a:r>
            <a:endParaRPr lang="en-US" dirty="0" smtClean="0"/>
          </a:p>
          <a:p>
            <a:pPr>
              <a:buNone/>
            </a:pPr>
            <a:r>
              <a:rPr lang="en-AU" dirty="0" smtClean="0"/>
              <a:t>6. Africa						</a:t>
            </a:r>
            <a:endParaRPr lang="en-US" dirty="0" smtClean="0"/>
          </a:p>
          <a:p>
            <a:pPr>
              <a:buNone/>
            </a:pPr>
            <a:r>
              <a:rPr lang="en-AU" dirty="0" smtClean="0"/>
              <a:t>7. Eastern Mediterranean and Arabian Peninsula </a:t>
            </a:r>
          </a:p>
          <a:p>
            <a:pPr>
              <a:buNone/>
            </a:pPr>
            <a:r>
              <a:rPr lang="en-AU" dirty="0" smtClean="0"/>
              <a:t>	(West Asia) 	</a:t>
            </a: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AU" sz="3600" dirty="0" smtClean="0"/>
              <a:t>CONTEMPORARY ART: WORLD CURRENTS 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n-AU" dirty="0" smtClean="0"/>
              <a:t>PART III  </a:t>
            </a:r>
          </a:p>
          <a:p>
            <a:pPr algn="ctr">
              <a:buNone/>
            </a:pPr>
            <a:r>
              <a:rPr lang="en-AU" dirty="0" smtClean="0"/>
              <a:t>CONTEMPORARY CONCERNS   </a:t>
            </a:r>
            <a:endParaRPr lang="en-US" dirty="0" smtClean="0"/>
          </a:p>
          <a:p>
            <a:pPr>
              <a:buNone/>
            </a:pPr>
            <a:r>
              <a:rPr lang="en-AU" dirty="0" smtClean="0"/>
              <a:t> </a:t>
            </a:r>
            <a:endParaRPr lang="en-US" dirty="0" smtClean="0"/>
          </a:p>
          <a:p>
            <a:pPr>
              <a:buNone/>
            </a:pPr>
            <a:r>
              <a:rPr lang="en-AU" dirty="0" smtClean="0"/>
              <a:t>1. World Picturing, Making Art Politically		</a:t>
            </a:r>
            <a:endParaRPr lang="en-US" dirty="0" smtClean="0"/>
          </a:p>
          <a:p>
            <a:pPr>
              <a:buNone/>
            </a:pPr>
            <a:r>
              <a:rPr lang="en-AU" dirty="0" smtClean="0"/>
              <a:t>2. Environmentalism, Catastrophe, </a:t>
            </a:r>
            <a:r>
              <a:rPr lang="en-AU" dirty="0" err="1" smtClean="0"/>
              <a:t>Planetarity</a:t>
            </a:r>
            <a:r>
              <a:rPr lang="en-AU" dirty="0" smtClean="0"/>
              <a:t>	</a:t>
            </a:r>
            <a:endParaRPr lang="en-US" dirty="0" smtClean="0"/>
          </a:p>
          <a:p>
            <a:pPr>
              <a:buNone/>
            </a:pPr>
            <a:r>
              <a:rPr lang="en-AU" dirty="0" smtClean="0"/>
              <a:t>3. Affects of Time, Mediated	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AU" sz="2667" dirty="0"/>
              <a:t>CONTEMPORARY </a:t>
            </a:r>
            <a:r>
              <a:rPr lang="en-AU" sz="2667" dirty="0" smtClean="0"/>
              <a:t>ART: WORLD CURRENTS</a:t>
            </a:r>
            <a:r>
              <a:rPr lang="en-AU" sz="2667" smtClean="0"/>
              <a:t/>
            </a:r>
            <a:br>
              <a:rPr lang="en-AU" sz="2667" smtClean="0"/>
            </a:br>
            <a:r>
              <a:rPr lang="en-AU" sz="2667" smtClean="0"/>
              <a:t> </a:t>
            </a:r>
            <a:r>
              <a:rPr lang="en-US" sz="3200" smtClean="0"/>
              <a:t/>
            </a:r>
            <a:br>
              <a:rPr lang="en-US" sz="3200" smtClean="0"/>
            </a:b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55554"/>
            <a:ext cx="8229600" cy="5483926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AU" sz="1400" dirty="0" smtClean="0"/>
              <a:t> I   </a:t>
            </a:r>
            <a:r>
              <a:rPr lang="en-AU" sz="1400" dirty="0"/>
              <a:t>BECOMING CONTEMPORARY IN EUROAMERICA</a:t>
            </a:r>
            <a:endParaRPr lang="en-US" sz="1400" dirty="0"/>
          </a:p>
          <a:p>
            <a:pPr>
              <a:buNone/>
            </a:pPr>
            <a:r>
              <a:rPr lang="en-AU" sz="1400" dirty="0"/>
              <a:t> </a:t>
            </a:r>
            <a:endParaRPr lang="en-US" sz="1400" dirty="0"/>
          </a:p>
          <a:p>
            <a:pPr>
              <a:buNone/>
            </a:pPr>
            <a:r>
              <a:rPr lang="en-AU" sz="1400" dirty="0"/>
              <a:t>1. Late Modern Art becomes Contemporary    </a:t>
            </a:r>
            <a:r>
              <a:rPr lang="en-AU" sz="1400" dirty="0" smtClean="0"/>
              <a:t> </a:t>
            </a:r>
            <a:endParaRPr lang="en-US" sz="1400" dirty="0" smtClean="0"/>
          </a:p>
          <a:p>
            <a:pPr>
              <a:buNone/>
            </a:pPr>
            <a:r>
              <a:rPr lang="en-AU" sz="1400" dirty="0"/>
              <a:t>2. Postmodernism, Retro-Sensationalism and Remodernism</a:t>
            </a:r>
            <a:r>
              <a:rPr lang="en-AU" sz="1400" dirty="0" smtClean="0"/>
              <a:t>	</a:t>
            </a:r>
            <a:endParaRPr lang="en-US" sz="1400" dirty="0" smtClean="0"/>
          </a:p>
          <a:p>
            <a:pPr>
              <a:buNone/>
            </a:pPr>
            <a:r>
              <a:rPr lang="en-AU" sz="1400" dirty="0"/>
              <a:t> </a:t>
            </a:r>
            <a:endParaRPr lang="en-US" sz="1400" dirty="0"/>
          </a:p>
          <a:p>
            <a:pPr>
              <a:buNone/>
            </a:pPr>
            <a:r>
              <a:rPr lang="en-AU" sz="1400" dirty="0"/>
              <a:t>II  </a:t>
            </a:r>
            <a:r>
              <a:rPr lang="en-AU" sz="1400" dirty="0" smtClean="0"/>
              <a:t> TRANSNATIONAL TRANSITIONS</a:t>
            </a:r>
            <a:endParaRPr lang="en-US" sz="1400" dirty="0" smtClean="0"/>
          </a:p>
          <a:p>
            <a:pPr>
              <a:buNone/>
            </a:pPr>
            <a:r>
              <a:rPr lang="en-AU" sz="1400" dirty="0"/>
              <a:t> </a:t>
            </a:r>
            <a:endParaRPr lang="en-US" sz="1400" dirty="0"/>
          </a:p>
          <a:p>
            <a:pPr>
              <a:buNone/>
            </a:pPr>
            <a:r>
              <a:rPr lang="en-AU" sz="1400" dirty="0"/>
              <a:t>1. Russia and (East of) Europe		</a:t>
            </a:r>
            <a:r>
              <a:rPr lang="en-AU" sz="1400" dirty="0" smtClean="0"/>
              <a:t>		</a:t>
            </a:r>
            <a:endParaRPr lang="en-US" sz="1400" dirty="0"/>
          </a:p>
          <a:p>
            <a:pPr>
              <a:buNone/>
            </a:pPr>
            <a:r>
              <a:rPr lang="en-AU" sz="1400" dirty="0"/>
              <a:t>2. South and Central America, the Caribbean      </a:t>
            </a:r>
            <a:r>
              <a:rPr lang="en-AU" sz="1400" dirty="0" smtClean="0"/>
              <a:t>	</a:t>
            </a:r>
            <a:endParaRPr lang="en-US" sz="1400" dirty="0" smtClean="0"/>
          </a:p>
          <a:p>
            <a:pPr>
              <a:buNone/>
            </a:pPr>
            <a:r>
              <a:rPr lang="en-AU" sz="1400" dirty="0"/>
              <a:t>3. China and East Asia			</a:t>
            </a:r>
            <a:r>
              <a:rPr lang="en-AU" sz="1400" dirty="0" smtClean="0"/>
              <a:t>	</a:t>
            </a:r>
            <a:endParaRPr lang="en-US" sz="1400" dirty="0" smtClean="0"/>
          </a:p>
          <a:p>
            <a:pPr>
              <a:buNone/>
            </a:pPr>
            <a:r>
              <a:rPr lang="en-AU" sz="1400" dirty="0"/>
              <a:t>4. India, South and Southeast Asia		</a:t>
            </a:r>
            <a:r>
              <a:rPr lang="en-AU" sz="1400" dirty="0" smtClean="0"/>
              <a:t>	</a:t>
            </a:r>
            <a:endParaRPr lang="en-US" sz="1400" dirty="0" smtClean="0"/>
          </a:p>
          <a:p>
            <a:pPr>
              <a:buNone/>
            </a:pPr>
            <a:r>
              <a:rPr lang="en-AU" sz="1400" dirty="0"/>
              <a:t>5. Oceania					</a:t>
            </a:r>
            <a:r>
              <a:rPr lang="en-AU" sz="1400" dirty="0" smtClean="0"/>
              <a:t>		</a:t>
            </a:r>
            <a:r>
              <a:rPr lang="en-AU" sz="1400" dirty="0"/>
              <a:t>	</a:t>
            </a:r>
            <a:endParaRPr lang="en-US" sz="1400" dirty="0"/>
          </a:p>
          <a:p>
            <a:pPr>
              <a:buNone/>
            </a:pPr>
            <a:r>
              <a:rPr lang="en-AU" sz="1400" dirty="0"/>
              <a:t>6. Africa					</a:t>
            </a:r>
            <a:r>
              <a:rPr lang="en-AU" sz="1400" dirty="0" smtClean="0"/>
              <a:t>	</a:t>
            </a:r>
            <a:endParaRPr lang="en-US" sz="1400" dirty="0" smtClean="0"/>
          </a:p>
          <a:p>
            <a:pPr>
              <a:buNone/>
            </a:pPr>
            <a:r>
              <a:rPr lang="en-AU" sz="1400" dirty="0"/>
              <a:t>7.</a:t>
            </a:r>
            <a:r>
              <a:rPr lang="en-AU" sz="1400" dirty="0" smtClean="0"/>
              <a:t> West Asia	</a:t>
            </a:r>
            <a:endParaRPr lang="en-US" sz="1400" dirty="0" smtClean="0"/>
          </a:p>
          <a:p>
            <a:pPr>
              <a:buNone/>
            </a:pPr>
            <a:r>
              <a:rPr lang="en-AU" sz="1400" dirty="0"/>
              <a:t>	</a:t>
            </a:r>
            <a:endParaRPr lang="en-US" sz="1400" dirty="0"/>
          </a:p>
          <a:p>
            <a:pPr>
              <a:buNone/>
            </a:pPr>
            <a:r>
              <a:rPr lang="en-AU" sz="1400" dirty="0"/>
              <a:t>III  CONTEMPORARY CONCERNS   </a:t>
            </a:r>
            <a:endParaRPr lang="en-US" sz="1400" dirty="0"/>
          </a:p>
          <a:p>
            <a:pPr>
              <a:buNone/>
            </a:pPr>
            <a:r>
              <a:rPr lang="en-AU" sz="1400" dirty="0"/>
              <a:t> </a:t>
            </a:r>
            <a:endParaRPr lang="en-US" sz="1400" dirty="0"/>
          </a:p>
          <a:p>
            <a:pPr>
              <a:buNone/>
            </a:pPr>
            <a:r>
              <a:rPr lang="en-AU" sz="1400" dirty="0"/>
              <a:t>1. World Picturing, Making Art Politically	</a:t>
            </a:r>
            <a:r>
              <a:rPr lang="en-AU" sz="1400" dirty="0" smtClean="0"/>
              <a:t>	</a:t>
            </a:r>
            <a:endParaRPr lang="en-US" sz="1400" dirty="0" smtClean="0"/>
          </a:p>
          <a:p>
            <a:pPr>
              <a:buNone/>
            </a:pPr>
            <a:r>
              <a:rPr lang="en-AU" sz="1400" dirty="0"/>
              <a:t>2. Environmentalism, Catastrophe, </a:t>
            </a:r>
            <a:r>
              <a:rPr lang="en-AU" sz="1400" dirty="0" err="1"/>
              <a:t>Planetarity</a:t>
            </a:r>
            <a:r>
              <a:rPr lang="en-AU" sz="1400" dirty="0" smtClean="0"/>
              <a:t>	</a:t>
            </a:r>
            <a:endParaRPr lang="en-US" sz="1400" dirty="0" smtClean="0"/>
          </a:p>
          <a:p>
            <a:pPr>
              <a:buNone/>
            </a:pPr>
            <a:r>
              <a:rPr lang="en-AU" sz="1400" dirty="0"/>
              <a:t>3.</a:t>
            </a:r>
            <a:r>
              <a:rPr lang="en-AU" sz="1400" dirty="0" smtClean="0"/>
              <a:t> Social Media: Affects </a:t>
            </a:r>
            <a:r>
              <a:rPr lang="en-AU" sz="1400" dirty="0"/>
              <a:t>of</a:t>
            </a:r>
            <a:r>
              <a:rPr lang="en-AU" sz="1400" dirty="0" smtClean="0"/>
              <a:t> Time	</a:t>
            </a:r>
            <a:r>
              <a:rPr lang="en-AU" sz="1400" dirty="0"/>
              <a:t>		</a:t>
            </a:r>
            <a:r>
              <a:rPr lang="en-AU" sz="1400" dirty="0" smtClean="0"/>
              <a:t>	</a:t>
            </a:r>
            <a:endParaRPr lang="en-US" sz="1400" dirty="0" smtClean="0"/>
          </a:p>
          <a:p>
            <a:pPr>
              <a:buNone/>
            </a:pPr>
            <a:r>
              <a:rPr lang="en-AU" sz="1400" dirty="0"/>
              <a:t> </a:t>
            </a:r>
            <a:endParaRPr lang="en-US" sz="1400" dirty="0"/>
          </a:p>
          <a:p>
            <a:pPr>
              <a:buNone/>
            </a:pPr>
            <a:r>
              <a:rPr lang="en-AU" sz="1400" dirty="0"/>
              <a:t>CONCLUSION: Permanent Transition	</a:t>
            </a:r>
            <a:r>
              <a:rPr lang="en-AU" sz="1400" dirty="0" smtClean="0"/>
              <a:t>	</a:t>
            </a:r>
            <a:endParaRPr lang="en-US" sz="1400" dirty="0" smtClean="0"/>
          </a:p>
          <a:p>
            <a:pPr>
              <a:buNone/>
            </a:pPr>
            <a:r>
              <a:rPr lang="en-AU" sz="1400" dirty="0" smtClean="0"/>
              <a:t> </a:t>
            </a:r>
            <a:endParaRPr lang="en-US" sz="1400" dirty="0"/>
          </a:p>
          <a:p>
            <a:pPr>
              <a:buNone/>
            </a:pPr>
            <a:endParaRPr lang="en-US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726</Words>
  <Application>Microsoft Macintosh PowerPoint</Application>
  <PresentationFormat>On-screen Show (4:3)</PresentationFormat>
  <Paragraphs>111</Paragraphs>
  <Slides>10</Slides>
  <Notes>1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CONTEMPORARY ART, CONTEMPORANEITY/PLANETARITY: CHARTS</vt:lpstr>
      <vt:lpstr>CONTEMPORARY WORLD CURRENTS  </vt:lpstr>
      <vt:lpstr>WORLD/WORLDS: PLANES, LAYERS</vt:lpstr>
      <vt:lpstr>WORLD/WORLDS/WORLDING: PLANES &amp; CONNECTIVITIES</vt:lpstr>
      <vt:lpstr>MODERN TO CONTEMPORARY ART   (Orthodox Western schema) </vt:lpstr>
      <vt:lpstr>CONTEMPORARY ART: WORLD CURRENTS </vt:lpstr>
      <vt:lpstr>CONTEMPORARY ART: WORLD CURRENTS </vt:lpstr>
      <vt:lpstr>CONTEMPORARY ART: WORLD CURRENTS </vt:lpstr>
      <vt:lpstr>CONTEMPORARY ART: WORLD CURRENTS   </vt:lpstr>
      <vt:lpstr>Slide 10</vt:lpstr>
    </vt:vector>
  </TitlesOfParts>
  <Company/>
  <LinksUpToDate>false</LinksUpToDate>
  <SharedDoc>false</SharedDoc>
  <HyperlinksChanged>false</HyperlinksChanged>
  <AppVersion>12.0256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CONTEMPORANEITY/PLANETARITY DIAGRAMS</dc:title>
  <dc:creator>Terence E Smith</dc:creator>
  <cp:lastModifiedBy>Terence E Smith</cp:lastModifiedBy>
  <cp:revision>4</cp:revision>
  <dcterms:created xsi:type="dcterms:W3CDTF">2011-10-05T03:15:06Z</dcterms:created>
  <dcterms:modified xsi:type="dcterms:W3CDTF">2011-10-05T03:15:29Z</dcterms:modified>
</cp:coreProperties>
</file>