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843FD-F394-5E4B-9836-32178167A15F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E1F82-E940-CF44-96D9-5DCB1A683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E16F-D96B-7048-930E-5597FA95E8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36ED-2A53-384A-9430-E86234C926B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7CF0-2C92-4149-B570-125F7502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CONTEMPORARY ART,</a:t>
            </a:r>
            <a:br>
              <a:rPr lang="en-US" smtClean="0"/>
            </a:br>
            <a:r>
              <a:rPr lang="en-US" dirty="0" smtClean="0"/>
              <a:t>CONTEMPORANEITY</a:t>
            </a:r>
            <a:r>
              <a:rPr lang="en-US" smtClean="0"/>
              <a:t>/PLANETARITY:</a:t>
            </a:r>
            <a:br>
              <a:rPr lang="en-US" smtClean="0"/>
            </a:br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TERRY SMITH</a:t>
            </a:r>
          </a:p>
          <a:p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096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937" y="1599122"/>
            <a:ext cx="8572223" cy="50207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Art U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37" y="762000"/>
            <a:ext cx="4212467" cy="5468106"/>
          </a:xfrm>
          <a:prstGeom prst="rect">
            <a:avLst/>
          </a:prstGeom>
        </p:spPr>
      </p:pic>
      <p:pic>
        <p:nvPicPr>
          <p:cNvPr id="5" name="Picture 4" descr="CArt 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4069" y="766925"/>
            <a:ext cx="4115091" cy="5463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CONTEMPORARY WORLD CURRENTS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786"/>
            <a:ext cx="8229600" cy="502937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dirty="0" smtClean="0"/>
              <a:t> </a:t>
            </a:r>
            <a:r>
              <a:rPr lang="en-US" sz="7200" dirty="0" smtClean="0"/>
              <a:t>CONTINUING MODERNITIES		 	</a:t>
            </a:r>
          </a:p>
          <a:p>
            <a:pPr algn="ctr">
              <a:buNone/>
            </a:pPr>
            <a:endParaRPr lang="en-US" sz="7200" dirty="0"/>
          </a:p>
          <a:p>
            <a:pPr algn="ctr">
              <a:buNone/>
            </a:pPr>
            <a:r>
              <a:rPr lang="en-US" sz="7200" dirty="0" smtClean="0"/>
              <a:t>Globalization</a:t>
            </a:r>
            <a:r>
              <a:rPr lang="en-US" sz="7200" dirty="0"/>
              <a:t>, Post-Cold War Hyperpower; Clash of</a:t>
            </a:r>
            <a:r>
              <a:rPr lang="en-US" sz="7200" dirty="0" smtClean="0"/>
              <a:t> Civilizations</a:t>
            </a:r>
            <a:r>
              <a:rPr lang="en-US" sz="7200" dirty="0"/>
              <a:t>, Spectacularity</a:t>
            </a:r>
            <a:r>
              <a:rPr lang="en-US" sz="7200" dirty="0" smtClean="0"/>
              <a:t>,</a:t>
            </a:r>
            <a:r>
              <a:rPr lang="en-US" sz="7200" dirty="0"/>
              <a:t> </a:t>
            </a:r>
            <a:r>
              <a:rPr lang="en-US" sz="7200" dirty="0" smtClean="0"/>
              <a:t>Neo</a:t>
            </a:r>
            <a:r>
              <a:rPr lang="en-US" sz="7200" dirty="0"/>
              <a:t>-conservatism,</a:t>
            </a:r>
            <a:r>
              <a:rPr lang="en-US" sz="7200" dirty="0" smtClean="0"/>
              <a:t> neoliberal </a:t>
            </a:r>
            <a:r>
              <a:rPr lang="en-US" sz="7200" dirty="0"/>
              <a:t>economics,</a:t>
            </a:r>
            <a:r>
              <a:rPr lang="en-US" sz="7200" dirty="0" smtClean="0"/>
              <a:t> </a:t>
            </a:r>
            <a:r>
              <a:rPr lang="en-US" sz="7200" dirty="0" err="1" smtClean="0"/>
              <a:t>Posthistory</a:t>
            </a:r>
            <a:r>
              <a:rPr lang="en-US" sz="7200" dirty="0"/>
              <a:t>, Invented</a:t>
            </a:r>
            <a:r>
              <a:rPr lang="en-US" sz="7200" dirty="0" smtClean="0"/>
              <a:t> Heritage</a:t>
            </a:r>
            <a:r>
              <a:rPr lang="en-US" sz="7200" dirty="0"/>
              <a:t>, </a:t>
            </a:r>
            <a:r>
              <a:rPr lang="en-US" sz="7200" dirty="0" err="1"/>
              <a:t>Remodernisms</a:t>
            </a:r>
            <a:endParaRPr lang="en-US" sz="7200" dirty="0"/>
          </a:p>
          <a:p>
            <a:pPr algn="ctr">
              <a:buNone/>
            </a:pPr>
            <a:r>
              <a:rPr lang="en-US" sz="7200" dirty="0"/>
              <a:t> </a:t>
            </a:r>
          </a:p>
          <a:p>
            <a:pPr algn="ctr">
              <a:buNone/>
            </a:pPr>
            <a:r>
              <a:rPr lang="en-US" sz="7200" dirty="0"/>
              <a:t>(between these,</a:t>
            </a:r>
            <a:r>
              <a:rPr lang="en-US" sz="7200" dirty="0" smtClean="0"/>
              <a:t> dialectical </a:t>
            </a:r>
            <a:r>
              <a:rPr lang="en-US" sz="7200" dirty="0" err="1" smtClean="0"/>
              <a:t>oppositionality</a:t>
            </a:r>
            <a:r>
              <a:rPr lang="en-US" sz="7200" dirty="0" smtClean="0"/>
              <a:t> </a:t>
            </a:r>
            <a:r>
              <a:rPr lang="en-US" sz="7200" dirty="0"/>
              <a:t>but no longer</a:t>
            </a:r>
            <a:r>
              <a:rPr lang="en-US" sz="7200" dirty="0" smtClean="0"/>
              <a:t> prospective </a:t>
            </a:r>
            <a:r>
              <a:rPr lang="en-US" sz="7200" dirty="0"/>
              <a:t>resolution)</a:t>
            </a:r>
          </a:p>
          <a:p>
            <a:pPr algn="ctr">
              <a:buNone/>
            </a:pPr>
            <a:r>
              <a:rPr lang="en-US" sz="7200" dirty="0"/>
              <a:t> </a:t>
            </a: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TRANSITIONAL TRANSNATIONALITY	</a:t>
            </a:r>
          </a:p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Decolonization; Indigenization; </a:t>
            </a:r>
            <a:r>
              <a:rPr lang="en-US" sz="7200" dirty="0"/>
              <a:t>Anti-</a:t>
            </a:r>
            <a:r>
              <a:rPr lang="en-US" sz="7200" dirty="0" err="1"/>
              <a:t>Orientalist</a:t>
            </a:r>
            <a:r>
              <a:rPr lang="en-US" sz="7200" dirty="0"/>
              <a:t> and Postcolonial critique,</a:t>
            </a:r>
            <a:r>
              <a:rPr lang="en-US" sz="7200" dirty="0" smtClean="0"/>
              <a:t> the movement </a:t>
            </a:r>
            <a:r>
              <a:rPr lang="en-US" sz="7200" dirty="0"/>
              <a:t>of movements, anti-globalization;</a:t>
            </a:r>
            <a:r>
              <a:rPr lang="en-US" sz="7200" dirty="0" smtClean="0"/>
              <a:t> Postmodern </a:t>
            </a:r>
            <a:r>
              <a:rPr lang="en-US" sz="7200" dirty="0"/>
              <a:t>pastiche, new </a:t>
            </a:r>
            <a:r>
              <a:rPr lang="en-US" sz="7200" dirty="0" smtClean="0"/>
              <a:t>realisms; </a:t>
            </a:r>
          </a:p>
          <a:p>
            <a:pPr algn="ctr">
              <a:buNone/>
            </a:pPr>
            <a:r>
              <a:rPr lang="en-US" sz="7200" dirty="0" smtClean="0"/>
              <a:t>reverse </a:t>
            </a:r>
            <a:r>
              <a:rPr lang="en-US" sz="7200" dirty="0"/>
              <a:t>modernisms</a:t>
            </a:r>
            <a:r>
              <a:rPr lang="en-US" sz="7200" dirty="0" smtClean="0"/>
              <a:t> (</a:t>
            </a:r>
            <a:r>
              <a:rPr lang="en-US" sz="7200" dirty="0"/>
              <a:t>e.g. China</a:t>
            </a:r>
            <a:r>
              <a:rPr lang="en-US" sz="7200" dirty="0" smtClean="0"/>
              <a:t>)</a:t>
            </a:r>
          </a:p>
          <a:p>
            <a:pPr algn="ctr">
              <a:buNone/>
            </a:pPr>
            <a:r>
              <a:rPr lang="en-US" sz="7200" dirty="0" smtClean="0"/>
              <a:t> </a:t>
            </a:r>
            <a:endParaRPr lang="en-US" sz="7200" dirty="0"/>
          </a:p>
          <a:p>
            <a:pPr algn="ctr">
              <a:buNone/>
            </a:pPr>
            <a:r>
              <a:rPr lang="en-US" sz="7200" dirty="0"/>
              <a:t>(between these, </a:t>
            </a:r>
            <a:r>
              <a:rPr lang="en-US" sz="7200" dirty="0" err="1"/>
              <a:t>antinomic</a:t>
            </a:r>
            <a:r>
              <a:rPr lang="en-US" sz="7200" dirty="0"/>
              <a:t> </a:t>
            </a:r>
            <a:r>
              <a:rPr lang="en-US" sz="7200" dirty="0" smtClean="0"/>
              <a:t>frictions)</a:t>
            </a:r>
          </a:p>
          <a:p>
            <a:pPr algn="ctr">
              <a:buNone/>
            </a:pPr>
            <a:r>
              <a:rPr lang="en-US" sz="7200" dirty="0" smtClean="0"/>
              <a:t> </a:t>
            </a:r>
          </a:p>
          <a:p>
            <a:pPr algn="ctr">
              <a:buNone/>
            </a:pPr>
            <a:r>
              <a:rPr lang="en-US" sz="7200" dirty="0" smtClean="0"/>
              <a:t>CONTEMPORANEITIES	</a:t>
            </a:r>
          </a:p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Contemporaneousness of incommensurable master narratives; </a:t>
            </a:r>
          </a:p>
          <a:p>
            <a:pPr algn="ctr">
              <a:buNone/>
            </a:pPr>
            <a:r>
              <a:rPr lang="en-US" sz="7200" dirty="0" smtClean="0"/>
              <a:t>Self</a:t>
            </a:r>
            <a:r>
              <a:rPr lang="en-US" sz="7200" dirty="0"/>
              <a:t>-</a:t>
            </a:r>
            <a:r>
              <a:rPr lang="en-US" sz="7200" dirty="0" smtClean="0"/>
              <a:t>fashioning within </a:t>
            </a:r>
            <a:r>
              <a:rPr lang="en-US" sz="7200" dirty="0" err="1" smtClean="0"/>
              <a:t>Immediation</a:t>
            </a:r>
            <a:r>
              <a:rPr lang="en-US" sz="7200" dirty="0" smtClean="0"/>
              <a:t>; </a:t>
            </a:r>
            <a:r>
              <a:rPr lang="en-US" sz="7200" dirty="0"/>
              <a:t>cosmopolitanism/</a:t>
            </a:r>
            <a:r>
              <a:rPr lang="en-US" sz="7200" dirty="0" err="1"/>
              <a:t>planetarity</a:t>
            </a:r>
            <a:r>
              <a:rPr lang="en-US" sz="7200" dirty="0"/>
              <a:t>, ranging from world citizenship (modern) to as-needed affiliative connectivity (contemporary).	</a:t>
            </a:r>
          </a:p>
          <a:p>
            <a:pPr algn="ctr">
              <a:buNone/>
            </a:pPr>
            <a:r>
              <a:rPr lang="en-US" sz="7200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WORLD/WORLDS: PLANES, LAYERS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Earth, planet, natural histories, evolution, information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Sentient interiority (human, animal, ?)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					</a:t>
            </a:r>
          </a:p>
          <a:p>
            <a:pPr algn="ctr">
              <a:buNone/>
            </a:pPr>
            <a:r>
              <a:rPr lang="en-US" sz="2400" dirty="0" smtClean="0"/>
              <a:t>Societies, social relations, local economies, nation states, cultures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Geopolitics and economics, international arrangements, </a:t>
            </a:r>
            <a:r>
              <a:rPr lang="en-US" sz="2400" dirty="0" err="1" smtClean="0"/>
              <a:t>ngos</a:t>
            </a:r>
            <a:r>
              <a:rPr lang="en-US" sz="2400" dirty="0" smtClean="0"/>
              <a:t>, civilizations</a:t>
            </a:r>
          </a:p>
          <a:p>
            <a:pPr algn="ctr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WORLD/WORLDS/WORLDING: PLANES &amp; CONNECTIVITIES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400" dirty="0" smtClean="0"/>
              <a:t>Earth, planet, natural histories, evolution, information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indigeneity</a:t>
            </a:r>
            <a:r>
              <a:rPr lang="en-US" sz="2400" dirty="0" smtClean="0"/>
              <a:t>, ecology, </a:t>
            </a:r>
            <a:r>
              <a:rPr lang="en-US" sz="2400" dirty="0" err="1" smtClean="0"/>
              <a:t>virtuality</a:t>
            </a:r>
            <a:r>
              <a:rPr lang="en-US" sz="2400" dirty="0" smtClean="0"/>
              <a:t>&gt;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Sentient interiority (human, animal, thing?, </a:t>
            </a:r>
            <a:r>
              <a:rPr lang="en-US" sz="2400" dirty="0" err="1" smtClean="0"/>
              <a:t>machinic</a:t>
            </a:r>
            <a:r>
              <a:rPr lang="en-US" sz="2400" dirty="0" smtClean="0"/>
              <a:t>?)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&lt;art, language, belief, religion, humanities, sciences, media&gt;</a:t>
            </a:r>
          </a:p>
          <a:p>
            <a:pPr algn="ctr">
              <a:buNone/>
            </a:pPr>
            <a:r>
              <a:rPr lang="en-US" sz="2400" dirty="0" smtClean="0"/>
              <a:t>					</a:t>
            </a:r>
          </a:p>
          <a:p>
            <a:pPr algn="ctr">
              <a:buNone/>
            </a:pPr>
            <a:r>
              <a:rPr lang="en-US" sz="2400" dirty="0" smtClean="0"/>
              <a:t>Societies, social relations, local economies, nation states, cultures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&lt;diplomacy, war, criminality, cooperation&gt;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Geopolitics and economics, international arrangements, </a:t>
            </a:r>
            <a:r>
              <a:rPr lang="en-US" sz="2400" dirty="0" err="1" smtClean="0"/>
              <a:t>ngos</a:t>
            </a:r>
            <a:r>
              <a:rPr lang="en-US" sz="2400" dirty="0" smtClean="0"/>
              <a:t>, civilizations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&lt;modernity, globalization, </a:t>
            </a:r>
            <a:r>
              <a:rPr lang="en-US" sz="2400" dirty="0" err="1" smtClean="0"/>
              <a:t>globality</a:t>
            </a:r>
            <a:r>
              <a:rPr lang="en-US" sz="2400" dirty="0" smtClean="0"/>
              <a:t>, </a:t>
            </a:r>
            <a:r>
              <a:rPr lang="en-US" sz="2400" dirty="0" err="1" smtClean="0"/>
              <a:t>planetarity</a:t>
            </a:r>
            <a:r>
              <a:rPr lang="en-US" sz="2400" dirty="0" smtClean="0"/>
              <a:t>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MODERN TO CONTEMPORARY ART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Orthodox Western schema)</a:t>
            </a:r>
            <a:br>
              <a:rPr lang="en-US" sz="2800" dirty="0"/>
            </a:br>
            <a:endParaRPr lang="en-US" sz="28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36" dirty="0">
                <a:solidFill>
                  <a:schemeClr val="tx2"/>
                </a:solidFill>
              </a:rPr>
              <a:t>Modernity		</a:t>
            </a:r>
            <a:r>
              <a:rPr lang="en-US" sz="3636" dirty="0" smtClean="0">
                <a:solidFill>
                  <a:schemeClr val="tx2"/>
                </a:solidFill>
              </a:rPr>
              <a:t>		    Modern </a:t>
            </a:r>
            <a:r>
              <a:rPr lang="en-US" sz="3636" dirty="0">
                <a:solidFill>
                  <a:schemeClr val="tx2"/>
                </a:solidFill>
              </a:rPr>
              <a:t>Art</a:t>
            </a:r>
            <a:endParaRPr lang="en-US" sz="3636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								Realisms</a:t>
            </a: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								Modernisms </a:t>
            </a:r>
            <a:r>
              <a:rPr lang="en-US" sz="3636" dirty="0">
                <a:solidFill>
                  <a:schemeClr val="tx2"/>
                </a:solidFill>
              </a:rPr>
              <a:t>(including alternative</a:t>
            </a:r>
            <a:r>
              <a:rPr lang="en-US" sz="3636" dirty="0" smtClean="0">
                <a:solidFill>
                  <a:schemeClr val="tx2"/>
                </a:solidFill>
              </a:rPr>
              <a:t> 								and </a:t>
            </a:r>
            <a:r>
              <a:rPr lang="en-US" sz="3636" dirty="0">
                <a:solidFill>
                  <a:schemeClr val="tx2"/>
                </a:solidFill>
              </a:rPr>
              <a:t>vernacular</a:t>
            </a:r>
            <a:r>
              <a:rPr lang="en-US" sz="3636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								Avant</a:t>
            </a:r>
            <a:r>
              <a:rPr lang="en-US" sz="3636" dirty="0">
                <a:solidFill>
                  <a:schemeClr val="tx2"/>
                </a:solidFill>
              </a:rPr>
              <a:t>-garde art</a:t>
            </a:r>
            <a:endParaRPr lang="en-US" sz="3636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								Late </a:t>
            </a:r>
            <a:r>
              <a:rPr lang="en-US" sz="3636" dirty="0">
                <a:solidFill>
                  <a:schemeClr val="tx2"/>
                </a:solidFill>
              </a:rPr>
              <a:t>modern (Pop, Minimalism,</a:t>
            </a:r>
            <a:r>
              <a:rPr lang="en-US" sz="3636" dirty="0" smtClean="0">
                <a:solidFill>
                  <a:schemeClr val="tx2"/>
                </a:solidFill>
              </a:rPr>
              <a:t> 								Conceptual </a:t>
            </a:r>
            <a:r>
              <a:rPr lang="en-US" sz="3636" dirty="0">
                <a:solidFill>
                  <a:schemeClr val="tx2"/>
                </a:solidFill>
              </a:rPr>
              <a:t>Art, etc.)</a:t>
            </a: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Postmodernity</a:t>
            </a:r>
            <a:r>
              <a:rPr lang="en-US" sz="3636" dirty="0">
                <a:solidFill>
                  <a:schemeClr val="tx2"/>
                </a:solidFill>
              </a:rPr>
              <a:t>			Postmodernism</a:t>
            </a:r>
            <a:endParaRPr lang="en-US" sz="3636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							   Remix</a:t>
            </a:r>
            <a:r>
              <a:rPr lang="en-US" sz="3636" dirty="0">
                <a:solidFill>
                  <a:schemeClr val="tx2"/>
                </a:solidFill>
              </a:rPr>
              <a:t>, relational </a:t>
            </a:r>
            <a:r>
              <a:rPr lang="en-US" sz="3636" dirty="0" smtClean="0">
                <a:solidFill>
                  <a:schemeClr val="tx2"/>
                </a:solidFill>
              </a:rPr>
              <a:t>aesthetics, </a:t>
            </a:r>
            <a:r>
              <a:rPr lang="en-US" sz="3636" dirty="0" err="1" smtClean="0">
                <a:solidFill>
                  <a:schemeClr val="tx2"/>
                </a:solidFill>
              </a:rPr>
              <a:t>altermodernism</a:t>
            </a:r>
            <a:endParaRPr lang="en-US" sz="3636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3636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636" dirty="0" smtClean="0">
                <a:solidFill>
                  <a:schemeClr val="tx2"/>
                </a:solidFill>
              </a:rPr>
              <a:t>? (Globalization)</a:t>
            </a:r>
            <a:r>
              <a:rPr lang="en-US" sz="3636" smtClean="0">
                <a:solidFill>
                  <a:schemeClr val="tx2"/>
                </a:solidFill>
              </a:rPr>
              <a:t>			Contemporary </a:t>
            </a:r>
            <a:r>
              <a:rPr lang="en-US" sz="3636" dirty="0">
                <a:solidFill>
                  <a:schemeClr val="tx2"/>
                </a:solidFill>
              </a:rPr>
              <a:t>Art</a:t>
            </a:r>
          </a:p>
          <a:p>
            <a:pPr>
              <a:buNone/>
            </a:pPr>
            <a:r>
              <a:rPr lang="en-US" sz="3636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CONTEMPORARY ART: WORLD CURRENTS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dirty="0" smtClean="0"/>
              <a:t>PART I   </a:t>
            </a:r>
          </a:p>
          <a:p>
            <a:pPr>
              <a:buNone/>
            </a:pPr>
            <a:r>
              <a:rPr lang="en-AU" dirty="0" smtClean="0"/>
              <a:t>BECOMING CONTEMPORARY IN EUROAMERICA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1. Late Modern Art becomes Contemporary     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2. Postmodernism, Retro-Sensationalism and </a:t>
            </a:r>
            <a:r>
              <a:rPr lang="en-AU" dirty="0" err="1" smtClean="0"/>
              <a:t>Remodernism</a:t>
            </a:r>
            <a:r>
              <a:rPr lang="en-AU" dirty="0" smtClean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CONTEMPORARY ART: WORLD CURRENTS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P</a:t>
            </a:r>
            <a:r>
              <a:rPr lang="en-AU" dirty="0" smtClean="0"/>
              <a:t>ART II   </a:t>
            </a:r>
          </a:p>
          <a:p>
            <a:pPr algn="ctr">
              <a:buNone/>
            </a:pPr>
            <a:r>
              <a:rPr lang="en-AU" dirty="0" smtClean="0"/>
              <a:t>THE TRANSNATIONAL TURN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1. Russia and (East of) Europe			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2. South and Central America, the Caribbean      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3. China and East Asia			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4. India, South and Southeast Asia		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5. Oceania							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6. Africa					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7. Eastern Mediterranean and Arabian Peninsula </a:t>
            </a:r>
          </a:p>
          <a:p>
            <a:pPr>
              <a:buNone/>
            </a:pPr>
            <a:r>
              <a:rPr lang="en-AU" dirty="0" smtClean="0"/>
              <a:t>	(West Asia) 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CONTEMPORARY ART: WORLD CURRENTS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dirty="0" smtClean="0"/>
              <a:t>PART III  </a:t>
            </a:r>
          </a:p>
          <a:p>
            <a:pPr algn="ctr">
              <a:buNone/>
            </a:pPr>
            <a:r>
              <a:rPr lang="en-AU" dirty="0" smtClean="0"/>
              <a:t>CONTEMPORARY CONCERNS   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1. World Picturing, Making Art Politically	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2. Environmentalism, Catastrophe, </a:t>
            </a:r>
            <a:r>
              <a:rPr lang="en-AU" dirty="0" err="1" smtClean="0"/>
              <a:t>Planetarity</a:t>
            </a:r>
            <a:r>
              <a:rPr lang="en-AU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AU" dirty="0" smtClean="0"/>
              <a:t>3. Affects of Time, Mediated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667" dirty="0"/>
              <a:t>CONTEMPORARY </a:t>
            </a:r>
            <a:r>
              <a:rPr lang="en-AU" sz="2667" dirty="0" smtClean="0"/>
              <a:t>ART: WORLD CURRENTS</a:t>
            </a:r>
            <a:r>
              <a:rPr lang="en-AU" sz="2667" smtClean="0"/>
              <a:t/>
            </a:r>
            <a:br>
              <a:rPr lang="en-AU" sz="2667" smtClean="0"/>
            </a:br>
            <a:r>
              <a:rPr lang="en-AU" sz="2667" smtClean="0"/>
              <a:t> 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554"/>
            <a:ext cx="8229600" cy="54839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AU" sz="1400" dirty="0" smtClean="0"/>
              <a:t> I   </a:t>
            </a:r>
            <a:r>
              <a:rPr lang="en-AU" sz="1400" dirty="0"/>
              <a:t>BECOMING CONTEMPORARY IN EUROAMERICA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 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1. Late Modern Art becomes Contemporary    </a:t>
            </a:r>
            <a:r>
              <a:rPr lang="en-AU" sz="1400" dirty="0" smtClean="0"/>
              <a:t> 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2. Postmodernism, Retro-Sensationalism and Remodernism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 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II  </a:t>
            </a:r>
            <a:r>
              <a:rPr lang="en-AU" sz="1400" dirty="0" smtClean="0"/>
              <a:t> TRANSNATIONAL TRANSITIONS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 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1. Russia and (East of) Europe		</a:t>
            </a:r>
            <a:r>
              <a:rPr lang="en-AU" sz="1400" dirty="0" smtClean="0"/>
              <a:t>		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2. South and Central America, the Caribbean      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3. China and East Asia			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4. India, South and Southeast Asia		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5. Oceania					</a:t>
            </a:r>
            <a:r>
              <a:rPr lang="en-AU" sz="1400" dirty="0" smtClean="0"/>
              <a:t>		</a:t>
            </a:r>
            <a:r>
              <a:rPr lang="en-AU" sz="1400" dirty="0"/>
              <a:t>	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6. Africa					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7.</a:t>
            </a:r>
            <a:r>
              <a:rPr lang="en-AU" sz="1400" dirty="0" smtClean="0"/>
              <a:t> West Asia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	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III  CONTEMPORARY CONCERNS   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 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1. World Picturing, Making Art Politically	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2. Environmentalism, Catastrophe, </a:t>
            </a:r>
            <a:r>
              <a:rPr lang="en-AU" sz="1400" dirty="0" err="1"/>
              <a:t>Planetarity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3.</a:t>
            </a:r>
            <a:r>
              <a:rPr lang="en-AU" sz="1400" dirty="0" smtClean="0"/>
              <a:t> Social Media: Affects </a:t>
            </a:r>
            <a:r>
              <a:rPr lang="en-AU" sz="1400" dirty="0"/>
              <a:t>of</a:t>
            </a:r>
            <a:r>
              <a:rPr lang="en-AU" sz="1400" dirty="0" smtClean="0"/>
              <a:t> Time	</a:t>
            </a:r>
            <a:r>
              <a:rPr lang="en-AU" sz="1400" dirty="0"/>
              <a:t>		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/>
              <a:t> </a:t>
            </a:r>
            <a:endParaRPr lang="en-US" sz="1400" dirty="0"/>
          </a:p>
          <a:p>
            <a:pPr>
              <a:buNone/>
            </a:pPr>
            <a:r>
              <a:rPr lang="en-AU" sz="1400" dirty="0"/>
              <a:t>CONCLUSION: Permanent Transition	</a:t>
            </a:r>
            <a:r>
              <a:rPr lang="en-AU" sz="1400" dirty="0" smtClean="0"/>
              <a:t>	</a:t>
            </a:r>
            <a:endParaRPr lang="en-US" sz="1400" dirty="0" smtClean="0"/>
          </a:p>
          <a:p>
            <a:pPr>
              <a:buNone/>
            </a:pPr>
            <a:r>
              <a:rPr lang="en-AU" sz="1400" dirty="0" smtClean="0"/>
              <a:t> </a:t>
            </a:r>
            <a:endParaRPr lang="en-US" sz="1400" dirty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726</Words>
  <Application>Microsoft Macintosh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CONTEMPORARY ART, CONTEMPORANEITY/PLANETARITY: CHARTS</vt:lpstr>
      <vt:lpstr>CONTEMPORARY WORLD CURRENTS  </vt:lpstr>
      <vt:lpstr>WORLD/WORLDS: PLANES, LAYERS</vt:lpstr>
      <vt:lpstr>WORLD/WORLDS/WORLDING: PLANES &amp; CONNECTIVITIES</vt:lpstr>
      <vt:lpstr>MODERN TO CONTEMPORARY ART   (Orthodox Western schema) </vt:lpstr>
      <vt:lpstr>CONTEMPORARY ART: WORLD CURRENTS </vt:lpstr>
      <vt:lpstr>CONTEMPORARY ART: WORLD CURRENTS </vt:lpstr>
      <vt:lpstr>CONTEMPORARY ART: WORLD CURRENTS </vt:lpstr>
      <vt:lpstr>CONTEMPORARY ART: WORLD CURRENTS   </vt:lpstr>
      <vt:lpstr>Slide 10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CONTEMPORANEITY/PLANETARITY DIAGRAMS</dc:title>
  <dc:creator>Terence E Smith</dc:creator>
  <cp:lastModifiedBy>Terence E Smith</cp:lastModifiedBy>
  <cp:revision>4</cp:revision>
  <dcterms:created xsi:type="dcterms:W3CDTF">2011-10-05T03:15:06Z</dcterms:created>
  <dcterms:modified xsi:type="dcterms:W3CDTF">2011-10-05T03:15:29Z</dcterms:modified>
</cp:coreProperties>
</file>